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5" autoAdjust="0"/>
    <p:restoredTop sz="94660"/>
  </p:normalViewPr>
  <p:slideViewPr>
    <p:cSldViewPr>
      <p:cViewPr varScale="1">
        <p:scale>
          <a:sx n="69" d="100"/>
          <a:sy n="69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AFE98-73AE-4A84-B774-D99C9CE4D464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D11D4-7164-4404-9E9D-9CDB9E4EFF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01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D11D4-7164-4404-9E9D-9CDB9E4EFF8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51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1E0ACF6-C660-4CEB-95F8-6C7E26B7E6B2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5E29A1-4F91-4B98-A259-58B5C419B7F3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6000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ACF6-C660-4CEB-95F8-6C7E26B7E6B2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29A1-4F91-4B98-A259-58B5C419B7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6000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ACF6-C660-4CEB-95F8-6C7E26B7E6B2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29A1-4F91-4B98-A259-58B5C419B7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6000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E0ACF6-C660-4CEB-95F8-6C7E26B7E6B2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5E29A1-4F91-4B98-A259-58B5C419B7F3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slow" advClick="0" advTm="16000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1E0ACF6-C660-4CEB-95F8-6C7E26B7E6B2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5E29A1-4F91-4B98-A259-58B5C419B7F3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6000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ACF6-C660-4CEB-95F8-6C7E26B7E6B2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29A1-4F91-4B98-A259-58B5C419B7F3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 spd="slow" advClick="0" advTm="16000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ACF6-C660-4CEB-95F8-6C7E26B7E6B2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29A1-4F91-4B98-A259-58B5C419B7F3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slow" advClick="0" advTm="16000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E0ACF6-C660-4CEB-95F8-6C7E26B7E6B2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5E29A1-4F91-4B98-A259-58B5C419B7F3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slow" advClick="0" advTm="16000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ACF6-C660-4CEB-95F8-6C7E26B7E6B2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29A1-4F91-4B98-A259-58B5C419B7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16000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E0ACF6-C660-4CEB-95F8-6C7E26B7E6B2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5E29A1-4F91-4B98-A259-58B5C419B7F3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16000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E0ACF6-C660-4CEB-95F8-6C7E26B7E6B2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5E29A1-4F91-4B98-A259-58B5C419B7F3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 spd="slow" advClick="0" advTm="16000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E0ACF6-C660-4CEB-95F8-6C7E26B7E6B2}" type="datetimeFigureOut">
              <a:rPr lang="it-IT" smtClean="0"/>
              <a:t>17/10/2016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5E29A1-4F91-4B98-A259-58B5C419B7F3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6000">
    <p:pull dir="r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ownloads\Ma&#195;&#174;tre+Gims+-+Est-ce+que+tu+maimes++(Clip+Officiel).mp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57422" y="3143248"/>
            <a:ext cx="6172200" cy="1894362"/>
          </a:xfrm>
        </p:spPr>
        <p:txBody>
          <a:bodyPr>
            <a:noAutofit/>
          </a:bodyPr>
          <a:lstStyle/>
          <a:p>
            <a:r>
              <a:rPr lang="it-IT" sz="4400" dirty="0" smtClean="0"/>
              <a:t>LICEO LINGUISTICO ROSMINI </a:t>
            </a:r>
            <a:r>
              <a:rPr lang="it-IT" sz="4400" dirty="0" err="1" smtClean="0"/>
              <a:t>DI</a:t>
            </a:r>
            <a:r>
              <a:rPr lang="it-IT" sz="4400" dirty="0" smtClean="0"/>
              <a:t> PALMA CAMPANIA 3°A</a:t>
            </a:r>
            <a:endParaRPr lang="it-IT" sz="4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3200" dirty="0" smtClean="0"/>
              <a:t>FRANÇAIS DIGIT-DIDACTIQUE INNOVATIVE-</a:t>
            </a:r>
            <a:endParaRPr lang="it-IT" sz="3200" dirty="0"/>
          </a:p>
        </p:txBody>
      </p:sp>
      <p:pic>
        <p:nvPicPr>
          <p:cNvPr id="5" name="Edith Piaf -La vie en rose with lyric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9832" y="119675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ET SI JE NE VEUX PAS MANGER LES ESCARGOTS?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5" name="Segnaposto contenuto 4" descr="141933085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285992"/>
            <a:ext cx="3909098" cy="2928957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214810" y="1285860"/>
            <a:ext cx="4572032" cy="521497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it-IT" sz="3000" dirty="0" smtClean="0">
                <a:solidFill>
                  <a:srgbClr val="C00000"/>
                </a:solidFill>
                <a:latin typeface="Harlow Solid Italic" pitchFamily="82" charset="0"/>
              </a:rPr>
              <a:t>Si tu ne </a:t>
            </a:r>
            <a:r>
              <a:rPr lang="it-IT" sz="3000" dirty="0" err="1" smtClean="0">
                <a:solidFill>
                  <a:srgbClr val="C00000"/>
                </a:solidFill>
                <a:latin typeface="Harlow Solid Italic" pitchFamily="82" charset="0"/>
              </a:rPr>
              <a:t>veux</a:t>
            </a:r>
            <a:r>
              <a:rPr lang="it-IT" sz="3000" dirty="0" smtClean="0">
                <a:solidFill>
                  <a:srgbClr val="C00000"/>
                </a:solidFill>
                <a:latin typeface="Harlow Solid Italic" pitchFamily="82" charset="0"/>
              </a:rPr>
              <a:t> </a:t>
            </a:r>
            <a:r>
              <a:rPr lang="it-IT" sz="3000" dirty="0" err="1" smtClean="0">
                <a:solidFill>
                  <a:srgbClr val="C00000"/>
                </a:solidFill>
                <a:latin typeface="Harlow Solid Italic" pitchFamily="82" charset="0"/>
              </a:rPr>
              <a:t>pas</a:t>
            </a:r>
            <a:r>
              <a:rPr lang="it-IT" sz="3000" dirty="0" smtClean="0">
                <a:solidFill>
                  <a:srgbClr val="C00000"/>
                </a:solidFill>
                <a:latin typeface="Harlow Solid Italic" pitchFamily="82" charset="0"/>
              </a:rPr>
              <a:t> </a:t>
            </a:r>
            <a:r>
              <a:rPr lang="it-IT" sz="3000" dirty="0" err="1" smtClean="0">
                <a:solidFill>
                  <a:srgbClr val="C00000"/>
                </a:solidFill>
                <a:latin typeface="Harlow Solid Italic" pitchFamily="82" charset="0"/>
              </a:rPr>
              <a:t>manger</a:t>
            </a:r>
            <a:r>
              <a:rPr lang="it-IT" sz="3000" dirty="0" smtClean="0">
                <a:solidFill>
                  <a:srgbClr val="C00000"/>
                </a:solidFill>
                <a:latin typeface="Harlow Solid Italic" pitchFamily="82" charset="0"/>
              </a:rPr>
              <a:t> </a:t>
            </a:r>
            <a:r>
              <a:rPr lang="it-IT" sz="3000" dirty="0" err="1" smtClean="0">
                <a:solidFill>
                  <a:srgbClr val="C00000"/>
                </a:solidFill>
                <a:latin typeface="Harlow Solid Italic" pitchFamily="82" charset="0"/>
              </a:rPr>
              <a:t>les</a:t>
            </a:r>
            <a:r>
              <a:rPr lang="it-IT" sz="3000" dirty="0" smtClean="0">
                <a:solidFill>
                  <a:srgbClr val="C00000"/>
                </a:solidFill>
                <a:latin typeface="Harlow Solid Italic" pitchFamily="82" charset="0"/>
              </a:rPr>
              <a:t> </a:t>
            </a:r>
            <a:r>
              <a:rPr lang="it-IT" sz="3000" dirty="0" err="1" smtClean="0">
                <a:solidFill>
                  <a:srgbClr val="C00000"/>
                </a:solidFill>
                <a:latin typeface="Harlow Solid Italic" pitchFamily="82" charset="0"/>
              </a:rPr>
              <a:t>escargots</a:t>
            </a:r>
            <a:r>
              <a:rPr lang="it-IT" sz="3000" dirty="0" smtClean="0">
                <a:solidFill>
                  <a:srgbClr val="C00000"/>
                </a:solidFill>
                <a:latin typeface="Harlow Solid Italic" pitchFamily="82" charset="0"/>
              </a:rPr>
              <a:t> tu </a:t>
            </a:r>
            <a:r>
              <a:rPr lang="it-IT" sz="3000" dirty="0" err="1" smtClean="0">
                <a:solidFill>
                  <a:srgbClr val="C00000"/>
                </a:solidFill>
                <a:latin typeface="Harlow Solid Italic" pitchFamily="82" charset="0"/>
              </a:rPr>
              <a:t>peux</a:t>
            </a:r>
            <a:r>
              <a:rPr lang="it-IT" sz="3000" dirty="0" smtClean="0">
                <a:solidFill>
                  <a:srgbClr val="C00000"/>
                </a:solidFill>
                <a:latin typeface="Harlow Solid Italic" pitchFamily="82" charset="0"/>
              </a:rPr>
              <a:t> </a:t>
            </a:r>
            <a:r>
              <a:rPr lang="it-IT" sz="3000" dirty="0" err="1" smtClean="0">
                <a:solidFill>
                  <a:srgbClr val="C00000"/>
                </a:solidFill>
                <a:latin typeface="Harlow Solid Italic" pitchFamily="82" charset="0"/>
              </a:rPr>
              <a:t>manger</a:t>
            </a:r>
            <a:r>
              <a:rPr lang="it-IT" sz="3000" dirty="0" smtClean="0">
                <a:solidFill>
                  <a:srgbClr val="C00000"/>
                </a:solidFill>
                <a:latin typeface="Harlow Solid Italic" pitchFamily="82" charset="0"/>
              </a:rPr>
              <a:t> une 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crêpe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. La 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crêpe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 est un 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mets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 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composé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 d'une 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très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 fine 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couche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 de 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pâte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 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faite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 à base de farine 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agglomérée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 à un liquide.  La 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crêpe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 est 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cuite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 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dans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 une 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crêpière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(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ou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 une 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poêle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 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ordinaire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), 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ou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 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sur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 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uneplaque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 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chauffante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 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et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 elle se 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mange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 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chaude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 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ou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 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froide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, 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sucrée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 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ou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 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salée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, 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comme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 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plat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 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principal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 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ou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 </a:t>
            </a:r>
            <a:r>
              <a:rPr lang="it-IT" sz="3000" b="1" dirty="0" err="1" smtClean="0">
                <a:solidFill>
                  <a:srgbClr val="C00000"/>
                </a:solidFill>
                <a:latin typeface="Harlow Solid Italic" pitchFamily="82" charset="0"/>
              </a:rPr>
              <a:t>comme</a:t>
            </a:r>
            <a:r>
              <a:rPr lang="it-IT" sz="3000" b="1" dirty="0" smtClean="0">
                <a:solidFill>
                  <a:srgbClr val="C00000"/>
                </a:solidFill>
                <a:latin typeface="Harlow Solid Italic" pitchFamily="82" charset="0"/>
              </a:rPr>
              <a:t> dessert</a:t>
            </a:r>
          </a:p>
          <a:p>
            <a:endParaRPr lang="it-IT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6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2976" y="0"/>
            <a:ext cx="8539170" cy="4286256"/>
          </a:xfrm>
        </p:spPr>
        <p:txBody>
          <a:bodyPr>
            <a:normAutofit/>
            <a:scene3d>
              <a:camera prst="isometricOffAxis1Right">
                <a:rot lat="1080000" lon="21000000" rev="0"/>
              </a:camera>
              <a:lightRig rig="threePt" dir="t"/>
            </a:scene3d>
          </a:bodyPr>
          <a:lstStyle/>
          <a:p>
            <a:r>
              <a:rPr lang="it-IT" sz="44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CE TRAVAIL EST FINI!</a:t>
            </a:r>
            <a:endParaRPr lang="it-IT" sz="440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Cooper Black" pitchFamily="18" charset="0"/>
            </a:endParaRPr>
          </a:p>
        </p:txBody>
      </p:sp>
      <p:sp>
        <p:nvSpPr>
          <p:cNvPr id="3" name="Saetta 2"/>
          <p:cNvSpPr/>
          <p:nvPr/>
        </p:nvSpPr>
        <p:spPr>
          <a:xfrm>
            <a:off x="1428728" y="1285860"/>
            <a:ext cx="1143008" cy="121444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uore 3"/>
          <p:cNvSpPr/>
          <p:nvPr/>
        </p:nvSpPr>
        <p:spPr>
          <a:xfrm>
            <a:off x="6786578" y="5572140"/>
            <a:ext cx="714380" cy="8572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0" y="4517511"/>
            <a:ext cx="46077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4000" dirty="0" err="1" smtClean="0">
                <a:solidFill>
                  <a:schemeClr val="accent1">
                    <a:lumMod val="75000"/>
                  </a:schemeClr>
                </a:solidFill>
              </a:rPr>
              <a:t>Savarese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 Filomena</a:t>
            </a:r>
          </a:p>
          <a:p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Prof: </a:t>
            </a:r>
            <a:r>
              <a:rPr lang="it-IT" sz="4000" dirty="0" err="1" smtClean="0">
                <a:solidFill>
                  <a:schemeClr val="accent1">
                    <a:lumMod val="75000"/>
                  </a:schemeClr>
                </a:solidFill>
              </a:rPr>
              <a:t>Fioccola</a:t>
            </a:r>
            <a:r>
              <a:rPr lang="it-IT" sz="4000" smtClean="0">
                <a:solidFill>
                  <a:schemeClr val="accent1">
                    <a:lumMod val="75000"/>
                  </a:schemeClr>
                </a:solidFill>
              </a:rPr>
              <a:t> Maria</a:t>
            </a:r>
            <a:endParaRPr lang="it-IT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6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3 -0.02533  0.007 -0.04933  0.015 -0.04933  C 0.024 -0.04933  0.027 -0.02533  0.03 0  C 0.034 0.028  0.037 0.056  0.047 0.056  C 0.056 0.056  0.059 0.028  0.063 0  C 0.065 -0.02533  0.069 -0.04933  0.078 -0.04933  C 0.086 -0.04933  0.09 -0.02533  0.093 0  C 0.096 0.028  0.1 0.056  0.109 0.056  C 0.118 0.056  0.125 0  0.125 0  C 0.128 -0.02533  0.131 -0.04933  0.14 -0.04933  C 0.149 -0.04933  0.152 -0.02533  0.155 0  C 0.159 0.028  0.162 0.056  0.172 0.056  C 0.181 0.056  0.184 0.028  0.187 0  C 0.191 -0.02533  0.194 -0.04933  0.203 -0.04933  C 0.211 -0.04933  0.215 -0.02533  0.218 0  C 0.221 0.028  0.225 0.056  0.234 0.056  C 0.243 0.056  0.246 0.028 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aig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381000"/>
            <a:ext cx="3429000" cy="6096000"/>
          </a:xfrm>
          <a:prstGeom prst="rect">
            <a:avLst/>
          </a:prstGeom>
        </p:spPr>
      </p:pic>
      <p:sp>
        <p:nvSpPr>
          <p:cNvPr id="3" name="Cuore 2"/>
          <p:cNvSpPr/>
          <p:nvPr/>
        </p:nvSpPr>
        <p:spPr>
          <a:xfrm>
            <a:off x="1643042" y="2428868"/>
            <a:ext cx="500066" cy="57150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Click="0" advTm="7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err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O</a:t>
            </a:r>
            <a:r>
              <a:rPr lang="it-IT" b="1" dirty="0" err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ù</a:t>
            </a:r>
            <a:r>
              <a:rPr lang="it-IT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se </a:t>
            </a:r>
            <a:r>
              <a:rPr lang="it-IT" dirty="0" err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trouve</a:t>
            </a:r>
            <a:r>
              <a:rPr lang="it-IT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dirty="0" err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cette</a:t>
            </a:r>
            <a:r>
              <a:rPr lang="it-IT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ville</a:t>
            </a:r>
            <a:endParaRPr lang="it-IT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Paris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se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situe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au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cœur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d'un vaste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bassin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sédimentaire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aux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sols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fertiles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et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au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climat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tempéré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, le 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bassin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parisien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,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sur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une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boucle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de la 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Seine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,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entre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les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confluents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de celle-ci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avec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la Marne 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et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l'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Oise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.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Ses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habitants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s’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appellent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les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Parisiens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.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Paris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est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également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le 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chef-lieu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 de la 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région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 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Île-de-France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 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et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l'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unique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 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commune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française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qui est en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même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temps</a:t>
            </a:r>
            <a:r>
              <a:rPr lang="it-IT" sz="3200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un </a:t>
            </a:r>
            <a:r>
              <a:rPr lang="it-IT" sz="3200" dirty="0" err="1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département</a:t>
            </a:r>
            <a:endParaRPr lang="it-IT" sz="3200" dirty="0" smtClean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  <a:p>
            <a:endParaRPr lang="it-IT" dirty="0">
              <a:solidFill>
                <a:srgbClr val="7030A0"/>
              </a:solidFill>
            </a:endParaRPr>
          </a:p>
        </p:txBody>
      </p:sp>
      <p:pic>
        <p:nvPicPr>
          <p:cNvPr id="4" name="Immagine 3" descr="mappa_ile_de_fran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9" y="5143512"/>
            <a:ext cx="2303903" cy="1500198"/>
          </a:xfrm>
          <a:prstGeom prst="rect">
            <a:avLst/>
          </a:prstGeom>
        </p:spPr>
      </p:pic>
    </p:spTree>
  </p:cSld>
  <p:clrMapOvr>
    <a:masterClrMapping/>
  </p:clrMapOvr>
  <p:transition spd="slow" advClick="0" advTm="16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idx="4294967295"/>
          </p:nvPr>
        </p:nvSpPr>
        <p:spPr>
          <a:xfrm>
            <a:off x="7000892" y="357166"/>
            <a:ext cx="2143108" cy="5214937"/>
          </a:xfrm>
          <a:solidFill>
            <a:srgbClr val="C00000">
              <a:alpha val="84000"/>
            </a:srgbClr>
          </a:solidFill>
          <a:scene3d>
            <a:camera prst="orthographicFront"/>
            <a:lightRig rig="threePt" dir="t"/>
          </a:scene3d>
          <a:sp3d contourW="12700">
            <a:bevelT w="152400" h="50800" prst="softRound"/>
            <a:contourClr>
              <a:schemeClr val="accent1"/>
            </a:contourClr>
          </a:sp3d>
        </p:spPr>
        <p:txBody>
          <a:bodyPr>
            <a:normAutofit/>
            <a:sp3d extrusionH="57150">
              <a:bevelT w="38100" h="38100" prst="angle"/>
              <a:extrusionClr>
                <a:schemeClr val="accent1"/>
              </a:extrusionClr>
            </a:sp3d>
          </a:bodyPr>
          <a:lstStyle/>
          <a:p>
            <a:r>
              <a:rPr lang="en-US" sz="3200" dirty="0" smtClean="0">
                <a:ln cmpd="sng">
                  <a:solidFill>
                    <a:schemeClr val="tx1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Beaucoup de  </a:t>
            </a:r>
            <a:r>
              <a:rPr lang="en-US" sz="3200" dirty="0" err="1" smtClean="0">
                <a:ln cmpd="sng">
                  <a:solidFill>
                    <a:schemeClr val="tx1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touristes</a:t>
            </a:r>
            <a:r>
              <a:rPr lang="en-US" sz="3200" dirty="0" smtClean="0">
                <a:ln cmpd="sng">
                  <a:solidFill>
                    <a:schemeClr val="tx1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 err="1" smtClean="0">
                <a:ln cmpd="sng">
                  <a:solidFill>
                    <a:schemeClr val="tx1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visitent</a:t>
            </a:r>
            <a:r>
              <a:rPr lang="en-US" sz="3200" dirty="0" smtClean="0">
                <a:ln cmpd="sng">
                  <a:solidFill>
                    <a:schemeClr val="tx1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 err="1" smtClean="0">
                <a:ln cmpd="sng">
                  <a:solidFill>
                    <a:schemeClr val="tx1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cette</a:t>
            </a:r>
            <a:r>
              <a:rPr lang="en-US" sz="3200" dirty="0" smtClean="0">
                <a:ln cmpd="sng">
                  <a:solidFill>
                    <a:schemeClr val="tx1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 err="1" smtClean="0">
                <a:ln cmpd="sng">
                  <a:solidFill>
                    <a:schemeClr val="tx1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ville</a:t>
            </a:r>
            <a:r>
              <a:rPr lang="en-US" sz="3200" dirty="0" smtClean="0">
                <a:ln cmpd="sng">
                  <a:solidFill>
                    <a:schemeClr val="tx1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 err="1" smtClean="0">
                <a:ln cmpd="sng">
                  <a:solidFill>
                    <a:schemeClr val="tx1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surtout</a:t>
            </a:r>
            <a:r>
              <a:rPr lang="en-US" sz="3200" dirty="0" smtClean="0">
                <a:ln cmpd="sng">
                  <a:solidFill>
                    <a:schemeClr val="tx1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 smtClean="0">
                <a:ln cmpd="sng">
                  <a:solidFill>
                    <a:schemeClr val="tx1"/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pour</a:t>
            </a:r>
            <a:r>
              <a:rPr lang="en-US" sz="3200" dirty="0" smtClean="0">
                <a:ln cmpd="sng">
                  <a:solidFill>
                    <a:schemeClr val="tx1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200" dirty="0" err="1" smtClean="0">
                <a:ln cmpd="sng">
                  <a:solidFill>
                    <a:schemeClr val="tx1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ses</a:t>
            </a:r>
            <a:r>
              <a:rPr lang="en-US" sz="3200" dirty="0" smtClean="0">
                <a:ln cmpd="sng">
                  <a:solidFill>
                    <a:schemeClr val="tx1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 monuments</a:t>
            </a:r>
            <a:endParaRPr lang="it-IT" sz="3200" dirty="0" smtClean="0">
              <a:ln cmpd="sng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endParaRPr lang="it-IT" dirty="0">
              <a:ln cmpd="sng">
                <a:solidFill>
                  <a:schemeClr val="tx1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9" name="Segnaposto contenuto 8" descr="turisti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57158" y="1785926"/>
            <a:ext cx="5715000" cy="4286250"/>
          </a:xfrm>
        </p:spPr>
      </p:pic>
      <p:sp>
        <p:nvSpPr>
          <p:cNvPr id="12" name="Titolo 5"/>
          <p:cNvSpPr>
            <a:spLocks noGrp="1"/>
          </p:cNvSpPr>
          <p:nvPr>
            <p:ph type="title"/>
          </p:nvPr>
        </p:nvSpPr>
        <p:spPr>
          <a:xfrm>
            <a:off x="500063" y="285750"/>
            <a:ext cx="7467600" cy="1857366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</a:rPr>
              <a:t>Pourquoi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les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</a:rPr>
              <a:t>touristes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</a:rPr>
              <a:t>visitent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</a:rPr>
              <a:t>paris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r>
              <a:rPr lang="it-IT" sz="4000" dirty="0" smtClean="0"/>
              <a:t/>
            </a:r>
            <a:br>
              <a:rPr lang="it-IT" sz="4000" dirty="0" smtClean="0"/>
            </a:br>
            <a:endParaRPr lang="it-IT" sz="4000" dirty="0"/>
          </a:p>
        </p:txBody>
      </p:sp>
    </p:spTree>
  </p:cSld>
  <p:clrMapOvr>
    <a:masterClrMapping/>
  </p:clrMapOvr>
  <p:transition spd="slow" advClick="0" advTm="16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perspectiveBelow" fov="3300000">
                <a:rot lat="600000" lon="600000" rev="213557"/>
              </a:camera>
              <a:lightRig rig="threePt" dir="t"/>
            </a:scene3d>
            <a:sp3d extrusionH="57150" contourW="12700">
              <a:bevelT w="38100" h="38100"/>
              <a:bevelB w="38100" h="38100" prst="angle"/>
              <a:extrusionClr>
                <a:srgbClr val="002060"/>
              </a:extrusionClr>
              <a:contourClr>
                <a:srgbClr val="002060"/>
              </a:contourClr>
            </a:sp3d>
          </a:bodyPr>
          <a:lstStyle/>
          <a:p>
            <a:r>
              <a:rPr lang="it-IT" dirty="0" smtClean="0">
                <a:ln cmpd="sng">
                  <a:solidFill>
                    <a:schemeClr val="tx1"/>
                  </a:solidFill>
                  <a:round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innerShdw blurRad="114300">
                    <a:prstClr val="black"/>
                  </a:innerShdw>
                </a:effectLst>
              </a:rPr>
              <a:t>LA TOUR EIFFEL</a:t>
            </a:r>
            <a:endParaRPr lang="it-IT" dirty="0">
              <a:ln cmpd="sng">
                <a:solidFill>
                  <a:schemeClr val="tx1"/>
                </a:solidFill>
                <a:round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00034" y="2000240"/>
            <a:ext cx="7496204" cy="5093702"/>
          </a:xfrm>
        </p:spPr>
        <p:txBody>
          <a:bodyPr vert="horz" wrap="square" anchor="ctr" anchorCtr="0">
            <a:spAutoFit/>
            <a:scene3d>
              <a:camera prst="perspective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La Tour Eiffel </a:t>
            </a:r>
            <a:r>
              <a:rPr lang="en-US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est</a:t>
            </a:r>
            <a:r>
              <a:rPr lang="en-US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le monument le plus </a:t>
            </a:r>
            <a:r>
              <a:rPr lang="en-US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emblématique</a:t>
            </a:r>
            <a:r>
              <a:rPr lang="en-US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de Paris et le plus </a:t>
            </a:r>
            <a:r>
              <a:rPr lang="en-US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visité</a:t>
            </a:r>
            <a:r>
              <a:rPr lang="en-US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au monde, avec </a:t>
            </a:r>
            <a:r>
              <a:rPr lang="en-US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près</a:t>
            </a:r>
            <a:r>
              <a:rPr lang="en-US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de 7 millions de </a:t>
            </a:r>
            <a:r>
              <a:rPr lang="en-US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visiteurs</a:t>
            </a:r>
            <a:r>
              <a:rPr lang="en-US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par  an. La </a:t>
            </a:r>
            <a:r>
              <a:rPr lang="en-US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ville</a:t>
            </a:r>
            <a:r>
              <a:rPr lang="en-US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de Paris pour </a:t>
            </a:r>
            <a:r>
              <a:rPr lang="en-US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célebrer</a:t>
            </a:r>
            <a:r>
              <a:rPr lang="en-US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le </a:t>
            </a:r>
            <a:r>
              <a:rPr lang="en-US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centenaire</a:t>
            </a:r>
            <a:r>
              <a:rPr lang="en-US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de la  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Révolution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française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en-US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décida</a:t>
            </a:r>
            <a:r>
              <a:rPr lang="en-US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d’organiser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une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exposition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universelle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et la Tour Eiffel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devait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démontrer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le savoir-faire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français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aux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yeux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du monde. </a:t>
            </a:r>
            <a:r>
              <a:rPr lang="it-IT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Son </a:t>
            </a:r>
            <a:r>
              <a:rPr lang="it-IT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créateur</a:t>
            </a:r>
            <a:r>
              <a:rPr lang="it-IT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est Gustave Eiffel qui s’inspira de la </a:t>
            </a:r>
            <a:r>
              <a:rPr lang="it-IT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galerie</a:t>
            </a:r>
            <a:r>
              <a:rPr lang="it-IT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“Vittorio </a:t>
            </a:r>
            <a:r>
              <a:rPr lang="it-IT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Emanule</a:t>
            </a:r>
            <a:r>
              <a:rPr lang="it-IT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II” de Milan. 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Elle a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trois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étages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et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elle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restera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la construction la plus haute du monde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jusqu’à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la construction de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l’Empire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State Building à New York. Beaucoup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d’artistes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l’ont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defini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le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déshonneur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de Paris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parce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qu’ils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étaient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contre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sa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construction, en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effet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elle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en-US" sz="2000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devait</a:t>
            </a:r>
            <a:r>
              <a:rPr lang="en-US" sz="2000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en-US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être</a:t>
            </a:r>
            <a:r>
              <a:rPr lang="en-US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 </a:t>
            </a:r>
            <a:r>
              <a:rPr lang="en-US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demontée</a:t>
            </a:r>
            <a:r>
              <a:rPr lang="en-US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20 </a:t>
            </a:r>
            <a:r>
              <a:rPr lang="en-US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ans</a:t>
            </a:r>
            <a:r>
              <a:rPr lang="en-US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après </a:t>
            </a:r>
            <a:r>
              <a:rPr lang="en-US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sa</a:t>
            </a:r>
            <a:r>
              <a:rPr lang="en-US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construction </a:t>
            </a:r>
            <a:r>
              <a:rPr lang="en-US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mais</a:t>
            </a:r>
            <a:r>
              <a:rPr lang="en-US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en-US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elle</a:t>
            </a:r>
            <a:r>
              <a:rPr lang="en-US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en-US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fut</a:t>
            </a:r>
            <a:r>
              <a:rPr lang="en-US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en-US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sauvée</a:t>
            </a:r>
            <a:r>
              <a:rPr lang="en-US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en-US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grâ</a:t>
            </a:r>
            <a:r>
              <a:rPr lang="it-IT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ce à l’</a:t>
            </a:r>
            <a:r>
              <a:rPr lang="it-IT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intérêt</a:t>
            </a:r>
            <a:r>
              <a:rPr lang="it-IT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it-IT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stratégique</a:t>
            </a:r>
            <a:r>
              <a:rPr lang="it-IT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it-IT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que</a:t>
            </a:r>
            <a:r>
              <a:rPr lang="it-IT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lui </a:t>
            </a:r>
            <a:r>
              <a:rPr lang="it-IT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portèrent</a:t>
            </a:r>
            <a:r>
              <a:rPr lang="it-IT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it-IT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les</a:t>
            </a:r>
            <a:r>
              <a:rPr lang="it-IT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it-IT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militaires</a:t>
            </a:r>
            <a:r>
              <a:rPr lang="it-IT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 </a:t>
            </a:r>
            <a:r>
              <a:rPr lang="it-IT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et</a:t>
            </a:r>
            <a:r>
              <a:rPr lang="it-IT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en-US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grâ</a:t>
            </a:r>
            <a:r>
              <a:rPr lang="it-IT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ce à son </a:t>
            </a:r>
            <a:r>
              <a:rPr lang="it-IT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importance</a:t>
            </a:r>
            <a:r>
              <a:rPr lang="it-IT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 </a:t>
            </a:r>
            <a:r>
              <a:rPr lang="it-IT" sz="2000" b="1" dirty="0" err="1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scientifique</a:t>
            </a:r>
            <a:r>
              <a:rPr lang="it-IT" sz="2000" b="1" dirty="0" smtClean="0">
                <a:ln cmpd="sng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parajita" pitchFamily="34" charset="0"/>
              </a:rPr>
              <a:t>. </a:t>
            </a:r>
          </a:p>
          <a:p>
            <a:endParaRPr lang="it-IT" sz="2000" dirty="0">
              <a:ln cmpd="sng">
                <a:solidFill>
                  <a:srgbClr val="002060"/>
                </a:solidFill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Aparajita" pitchFamily="34" charset="0"/>
            </a:endParaRPr>
          </a:p>
        </p:txBody>
      </p:sp>
      <p:pic>
        <p:nvPicPr>
          <p:cNvPr id="4" name="Immagine 3" descr="tor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0"/>
            <a:ext cx="3143272" cy="1900533"/>
          </a:xfrm>
          <a:prstGeom prst="rect">
            <a:avLst/>
          </a:prstGeom>
        </p:spPr>
      </p:pic>
    </p:spTree>
  </p:cSld>
  <p:clrMapOvr>
    <a:masterClrMapping/>
  </p:clrMapOvr>
  <p:transition spd="slow" advClick="0" advTm="16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71670" y="-714404"/>
            <a:ext cx="6172200" cy="71440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71736" y="214290"/>
            <a:ext cx="6286544" cy="3429024"/>
          </a:xfrm>
        </p:spPr>
        <p:txBody>
          <a:bodyPr>
            <a:noAutofit/>
          </a:bodyPr>
          <a:lstStyle/>
          <a:p>
            <a:r>
              <a:rPr lang="en-US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LE LOUVRE</a:t>
            </a:r>
          </a:p>
          <a:p>
            <a:r>
              <a:rPr lang="en-US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Le </a:t>
            </a:r>
            <a:r>
              <a:rPr lang="it-IT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musée</a:t>
            </a:r>
            <a:r>
              <a:rPr lang="it-IT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 </a:t>
            </a:r>
            <a:r>
              <a:rPr lang="it-IT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du</a:t>
            </a:r>
            <a:r>
              <a:rPr lang="it-IT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 Louvre est un </a:t>
            </a:r>
            <a:r>
              <a:rPr lang="en-US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musée</a:t>
            </a:r>
            <a:r>
              <a:rPr lang="en-US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 d'art et </a:t>
            </a:r>
            <a:r>
              <a:rPr lang="en-US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d'antiquités</a:t>
            </a:r>
            <a:r>
              <a:rPr lang="en-US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 .</a:t>
            </a:r>
            <a:r>
              <a:rPr lang="en-US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C'est</a:t>
            </a:r>
            <a:r>
              <a:rPr lang="en-US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 </a:t>
            </a:r>
            <a:r>
              <a:rPr lang="en-US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l'un</a:t>
            </a:r>
            <a:r>
              <a:rPr lang="en-US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 des plus </a:t>
            </a:r>
            <a:r>
              <a:rPr lang="en-US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grands</a:t>
            </a:r>
            <a:r>
              <a:rPr lang="en-US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 </a:t>
            </a:r>
            <a:r>
              <a:rPr lang="en-US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musées</a:t>
            </a:r>
            <a:r>
              <a:rPr lang="en-US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 du monde. </a:t>
            </a:r>
            <a:r>
              <a:rPr lang="it-IT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Le </a:t>
            </a:r>
            <a:r>
              <a:rPr lang="it-IT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  <a:cs typeface="Aharoni" pitchFamily="2" charset="-79"/>
              </a:rPr>
              <a:t>musée</a:t>
            </a:r>
            <a:r>
              <a:rPr lang="it-IT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 se </a:t>
            </a:r>
            <a:r>
              <a:rPr lang="it-IT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signale</a:t>
            </a:r>
            <a:r>
              <a:rPr lang="it-IT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 par la </a:t>
            </a:r>
            <a:r>
              <a:rPr lang="it-IT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pyramide</a:t>
            </a:r>
            <a:r>
              <a:rPr lang="it-IT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 de </a:t>
            </a:r>
            <a:r>
              <a:rPr lang="it-IT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verre</a:t>
            </a:r>
            <a:r>
              <a:rPr lang="it-IT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 de son hall d'</a:t>
            </a:r>
            <a:r>
              <a:rPr lang="it-IT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accueil</a:t>
            </a:r>
            <a:r>
              <a:rPr lang="it-IT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, </a:t>
            </a:r>
            <a:r>
              <a:rPr lang="it-IT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érigée</a:t>
            </a:r>
            <a:r>
              <a:rPr lang="it-IT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 en 1989 </a:t>
            </a:r>
            <a:r>
              <a:rPr lang="it-IT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dans</a:t>
            </a:r>
            <a:r>
              <a:rPr lang="it-IT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 la </a:t>
            </a:r>
            <a:r>
              <a:rPr lang="it-IT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cour</a:t>
            </a:r>
            <a:r>
              <a:rPr lang="it-IT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 </a:t>
            </a:r>
            <a:r>
              <a:rPr lang="it-IT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Napoléon</a:t>
            </a:r>
            <a:r>
              <a:rPr lang="it-IT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 </a:t>
            </a:r>
            <a:r>
              <a:rPr lang="it-IT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et</a:t>
            </a:r>
            <a:r>
              <a:rPr lang="it-IT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 qui en est </a:t>
            </a:r>
            <a:r>
              <a:rPr lang="it-IT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devenue</a:t>
            </a:r>
            <a:r>
              <a:rPr lang="it-IT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 </a:t>
            </a:r>
            <a:r>
              <a:rPr lang="it-IT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emblématique</a:t>
            </a:r>
            <a:r>
              <a:rPr lang="it-IT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 ; </a:t>
            </a:r>
            <a:r>
              <a:rPr lang="it-IT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tandis</a:t>
            </a:r>
            <a:r>
              <a:rPr lang="it-IT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 </a:t>
            </a:r>
            <a:r>
              <a:rPr lang="it-IT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que</a:t>
            </a:r>
            <a:r>
              <a:rPr lang="it-IT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 la statue équestre de Louis </a:t>
            </a:r>
            <a:r>
              <a:rPr lang="it-IT" sz="2000" cap="all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XIV</a:t>
            </a:r>
            <a:r>
              <a:rPr lang="it-IT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constitue</a:t>
            </a:r>
            <a:r>
              <a:rPr lang="it-IT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 le </a:t>
            </a:r>
            <a:r>
              <a:rPr lang="it-IT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point</a:t>
            </a:r>
            <a:r>
              <a:rPr lang="it-IT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 de </a:t>
            </a:r>
            <a:r>
              <a:rPr lang="it-IT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départ</a:t>
            </a:r>
            <a:r>
              <a:rPr lang="it-IT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 de l’</a:t>
            </a:r>
            <a:r>
              <a:rPr lang="it-IT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axe</a:t>
            </a:r>
            <a:r>
              <a:rPr lang="it-IT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  </a:t>
            </a:r>
            <a:r>
              <a:rPr lang="it-IT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historique</a:t>
            </a:r>
            <a:r>
              <a:rPr lang="it-IT" sz="20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 </a:t>
            </a:r>
            <a:r>
              <a:rPr lang="it-IT" sz="2000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Arial Black" pitchFamily="34" charset="0"/>
              </a:rPr>
              <a:t>parisien</a:t>
            </a:r>
            <a:endParaRPr lang="it-IT" sz="2000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Arial Black" pitchFamily="34" charset="0"/>
            </a:endParaRPr>
          </a:p>
        </p:txBody>
      </p:sp>
      <p:pic>
        <p:nvPicPr>
          <p:cNvPr id="4" name="Immagine 3" descr="Musée-du-Louvre-Pyramide-du-Louvre-630x405-©-OTCP-DR_block_media_very_bi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429000"/>
            <a:ext cx="9144000" cy="3428999"/>
          </a:xfrm>
          <a:prstGeom prst="rect">
            <a:avLst/>
          </a:prstGeom>
        </p:spPr>
      </p:pic>
      <p:pic>
        <p:nvPicPr>
          <p:cNvPr id="5" name="MaÃ®tre+Gims+-+Est-ce+que+tu+maimes++(Clip+Officiel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99525" y="635795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Click="0" advTm="16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PARC DISNEYLAND</a:t>
            </a:r>
            <a:endParaRPr lang="it-IT" dirty="0"/>
          </a:p>
        </p:txBody>
      </p:sp>
      <p:sp>
        <p:nvSpPr>
          <p:cNvPr id="5" name="Segnaposto immagine 4"/>
          <p:cNvSpPr>
            <a:spLocks noGrp="1"/>
          </p:cNvSpPr>
          <p:nvPr>
            <p:ph type="pic" idx="1"/>
          </p:nvPr>
        </p:nvSpPr>
        <p:spPr>
          <a:xfrm>
            <a:off x="214282" y="0"/>
            <a:ext cx="6072230" cy="6858000"/>
          </a:xfrm>
        </p:spPr>
      </p:sp>
      <p:sp>
        <p:nvSpPr>
          <p:cNvPr id="3" name="Segnaposto contenuto 2"/>
          <p:cNvSpPr>
            <a:spLocks noGrp="1"/>
          </p:cNvSpPr>
          <p:nvPr>
            <p:ph type="body" sz="half" idx="2"/>
          </p:nvPr>
        </p:nvSpPr>
        <p:spPr>
          <a:xfrm>
            <a:off x="6786578" y="785794"/>
            <a:ext cx="1524000" cy="4956048"/>
          </a:xfr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Les </a:t>
            </a:r>
            <a:r>
              <a:rPr lang="en-US" sz="8000" b="1" dirty="0" err="1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enfants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se </a:t>
            </a:r>
            <a:r>
              <a:rPr lang="en-US" sz="8000" b="1" dirty="0" err="1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peuvent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amuser à Disneyland Paris; </a:t>
            </a:r>
            <a:r>
              <a:rPr lang="en-US" sz="8000" b="1" dirty="0" err="1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ce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8000" b="1" dirty="0" err="1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parc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8000" b="1" dirty="0" err="1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est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le plus </a:t>
            </a:r>
            <a:r>
              <a:rPr lang="en-US" sz="8000" b="1" dirty="0" err="1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ancien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, le plus grand et le plus riche en attractions du </a:t>
            </a:r>
            <a:r>
              <a:rPr lang="en-US" sz="8000" b="1" dirty="0" err="1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complexe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. </a:t>
            </a:r>
            <a:r>
              <a:rPr lang="en-US" sz="8000" b="1" dirty="0" err="1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Divisé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en </a:t>
            </a:r>
            <a:r>
              <a:rPr lang="en-US" sz="8000" b="1" dirty="0" err="1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cinq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pays </a:t>
            </a:r>
            <a:r>
              <a:rPr lang="en-US" sz="8000" b="1" dirty="0" err="1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ou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land, </a:t>
            </a:r>
            <a:r>
              <a:rPr lang="en-US" sz="8000" b="1" dirty="0" err="1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il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en </a:t>
            </a:r>
            <a:r>
              <a:rPr lang="en-US" sz="8000" b="1" dirty="0" err="1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compte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8000" b="1" dirty="0" err="1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une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8000" b="1" dirty="0" err="1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quarantaine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8000" b="1" dirty="0" err="1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accessibles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8000" b="1" dirty="0" err="1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aussi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8000" b="1" dirty="0" err="1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bien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aux </a:t>
            </a:r>
            <a:r>
              <a:rPr lang="en-US" sz="8000" b="1" dirty="0" err="1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tous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8000" b="1" dirty="0" err="1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petits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8000" b="1" dirty="0" err="1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qu'aux</a:t>
            </a:r>
            <a:r>
              <a:rPr lang="en-US" sz="8000" b="1" dirty="0" smtClean="0">
                <a:solidFill>
                  <a:schemeClr val="accent3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amateurs de sensations fortes.</a:t>
            </a:r>
            <a:endParaRPr lang="it-IT" sz="8000" b="1" dirty="0" smtClean="0">
              <a:solidFill>
                <a:schemeClr val="accent3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endParaRPr lang="it-IT" dirty="0"/>
          </a:p>
        </p:txBody>
      </p:sp>
      <p:pic>
        <p:nvPicPr>
          <p:cNvPr id="4" name="Immagine 3" descr="Disneyland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715140" cy="6485191"/>
          </a:xfrm>
          <a:prstGeom prst="rect">
            <a:avLst/>
          </a:prstGeom>
        </p:spPr>
      </p:pic>
    </p:spTree>
  </p:cSld>
  <p:clrMapOvr>
    <a:masterClrMapping/>
  </p:clrMapOvr>
  <p:transition spd="slow" advClick="0" advTm="16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86000" y="428604"/>
            <a:ext cx="6172200" cy="571504"/>
          </a:xfrm>
        </p:spPr>
        <p:txBody>
          <a:bodyPr/>
          <a:lstStyle/>
          <a:p>
            <a:r>
              <a:rPr lang="it-IT" dirty="0" smtClean="0">
                <a:solidFill>
                  <a:srgbClr val="9966FF"/>
                </a:solidFill>
              </a:rPr>
              <a:t>LA SEMAINE DE LA MODE</a:t>
            </a:r>
            <a:endParaRPr lang="it-IT" dirty="0">
              <a:solidFill>
                <a:srgbClr val="9966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43108" y="3357562"/>
            <a:ext cx="6172200" cy="2786082"/>
          </a:xfrm>
        </p:spPr>
        <p:txBody>
          <a:bodyPr>
            <a:normAutofit/>
          </a:bodyPr>
          <a:lstStyle/>
          <a:p>
            <a:r>
              <a:rPr lang="en-US" dirty="0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Beaucoup de femmes </a:t>
            </a:r>
            <a:r>
              <a:rPr lang="en-US" dirty="0" err="1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vont</a:t>
            </a:r>
            <a:r>
              <a:rPr lang="en-US" dirty="0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 à Paris pour faire du shopping </a:t>
            </a:r>
            <a:r>
              <a:rPr lang="en-US" dirty="0" err="1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ou</a:t>
            </a:r>
            <a:r>
              <a:rPr lang="en-US" dirty="0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 pour </a:t>
            </a:r>
            <a:r>
              <a:rPr lang="en-US" dirty="0" err="1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voir</a:t>
            </a:r>
            <a:r>
              <a:rPr lang="en-US" dirty="0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 la “fashion week”. La </a:t>
            </a:r>
            <a:r>
              <a:rPr lang="it-IT" dirty="0" err="1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Paris</a:t>
            </a:r>
            <a:r>
              <a:rPr lang="it-IT" dirty="0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 Fashion Week est une célèbre </a:t>
            </a:r>
            <a:r>
              <a:rPr lang="en-US" dirty="0" err="1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semaine</a:t>
            </a:r>
            <a:r>
              <a:rPr lang="en-US" dirty="0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 de </a:t>
            </a:r>
            <a:r>
              <a:rPr lang="en-US" dirty="0" err="1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défilés</a:t>
            </a:r>
            <a:r>
              <a:rPr lang="en-US" dirty="0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 qui, </a:t>
            </a:r>
            <a:r>
              <a:rPr lang="en-US" dirty="0" err="1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sous</a:t>
            </a:r>
            <a:r>
              <a:rPr lang="en-US" dirty="0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 </a:t>
            </a:r>
            <a:r>
              <a:rPr lang="en-US" dirty="0" err="1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sa</a:t>
            </a:r>
            <a:r>
              <a:rPr lang="en-US" dirty="0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 </a:t>
            </a:r>
            <a:r>
              <a:rPr lang="en-US" dirty="0" err="1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forme</a:t>
            </a:r>
            <a:r>
              <a:rPr lang="en-US" dirty="0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 </a:t>
            </a:r>
            <a:r>
              <a:rPr lang="en-US" dirty="0" err="1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actuelle</a:t>
            </a:r>
            <a:r>
              <a:rPr lang="en-US" dirty="0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, a lieu </a:t>
            </a:r>
            <a:r>
              <a:rPr lang="en-US" dirty="0" err="1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tous</a:t>
            </a:r>
            <a:r>
              <a:rPr lang="en-US" dirty="0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 les six </a:t>
            </a:r>
            <a:r>
              <a:rPr lang="en-US" dirty="0" err="1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mois</a:t>
            </a:r>
            <a:r>
              <a:rPr lang="en-US" dirty="0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, </a:t>
            </a:r>
            <a:r>
              <a:rPr lang="en-US" dirty="0" err="1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depuis</a:t>
            </a:r>
            <a:r>
              <a:rPr lang="en-US" dirty="0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 1973, à Paris, en France, avec des </a:t>
            </a:r>
            <a:r>
              <a:rPr lang="en-US" dirty="0" err="1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évènements</a:t>
            </a:r>
            <a:r>
              <a:rPr lang="en-US" dirty="0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 </a:t>
            </a:r>
            <a:r>
              <a:rPr lang="en-US" dirty="0" err="1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consacrés</a:t>
            </a:r>
            <a:r>
              <a:rPr lang="en-US" dirty="0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 à la haute couture, </a:t>
            </a:r>
            <a:r>
              <a:rPr lang="en-US" dirty="0" err="1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d'autres</a:t>
            </a:r>
            <a:r>
              <a:rPr lang="en-US" dirty="0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 </a:t>
            </a:r>
            <a:r>
              <a:rPr lang="en-US" dirty="0" err="1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consacrés</a:t>
            </a:r>
            <a:r>
              <a:rPr lang="en-US" dirty="0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 au prêt-à-porter </a:t>
            </a:r>
            <a:r>
              <a:rPr lang="en-US" dirty="0" err="1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ou</a:t>
            </a:r>
            <a:r>
              <a:rPr lang="en-US" dirty="0" smtClean="0"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oper Black" pitchFamily="18" charset="0"/>
              </a:rPr>
              <a:t> à la mode masculine</a:t>
            </a:r>
            <a:endParaRPr lang="it-IT" dirty="0">
              <a:gradFill>
                <a:gsLst>
                  <a:gs pos="0">
                    <a:schemeClr val="accent3">
                      <a:lumMod val="75000"/>
                    </a:schemeClr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Cooper Black" pitchFamily="18" charset="0"/>
            </a:endParaRPr>
          </a:p>
        </p:txBody>
      </p:sp>
      <p:pic>
        <p:nvPicPr>
          <p:cNvPr id="4" name="Immagine 3" descr="paris-fashion-we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928670"/>
            <a:ext cx="5145936" cy="2214578"/>
          </a:xfrm>
          <a:prstGeom prst="rect">
            <a:avLst/>
          </a:prstGeom>
        </p:spPr>
      </p:pic>
    </p:spTree>
  </p:cSld>
  <p:clrMapOvr>
    <a:masterClrMapping/>
  </p:clrMapOvr>
  <p:transition spd="slow" advClick="0" advTm="1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1143000"/>
          </a:xfrm>
        </p:spPr>
        <p:txBody>
          <a:bodyPr/>
          <a:lstStyle/>
          <a:p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</a:rPr>
              <a:t>Est-ce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</a:rPr>
              <a:t>que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 si 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</a:rPr>
              <a:t>j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’ai 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</a:rPr>
              <a:t>faim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Si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tu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as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faim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dans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cette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ville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tu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peux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manger beaucoup de plats de la cuisine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fran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ç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aise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, pour 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exemple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tu 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peux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goûter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quatre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espèces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d’</a:t>
            </a:r>
            <a:r>
              <a:rPr lang="it-IT" b="1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escargot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: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Le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 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petit-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gris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présent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dans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les pays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 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méditerranéens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; le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 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gros-gris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présent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en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 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Afrique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du Nord; le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véritable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 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escargot de Bourgogne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,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traditionnellement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préparé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en coquille, au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beurre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persillé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et”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Helix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lucorum</a:t>
            </a:r>
            <a:r>
              <a:rPr lang="en-US" i="1" u="sng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”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,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importé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des 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Balkans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ou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de 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Turquie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,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souvent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vendu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, à tort, </a:t>
            </a:r>
            <a:r>
              <a:rPr lang="en-US" u="sng" dirty="0" err="1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comme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l’ escargot de 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Bourgogne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.</a:t>
            </a:r>
            <a:r>
              <a:rPr lang="it-IT" u="sng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 </a:t>
            </a:r>
            <a:endParaRPr lang="it-IT" u="sng" dirty="0" smtClean="0">
              <a:solidFill>
                <a:schemeClr val="accent5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endParaRPr lang="it-IT" dirty="0">
              <a:solidFill>
                <a:schemeClr val="accent5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" name="Segnaposto contenuto 4" descr="l-escargot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14810" y="2500306"/>
            <a:ext cx="4659343" cy="3922195"/>
          </a:xfrm>
        </p:spPr>
      </p:pic>
    </p:spTree>
  </p:cSld>
  <p:clrMapOvr>
    <a:masterClrMapping/>
  </p:clrMapOvr>
  <p:transition spd="slow" advClick="0" advTm="16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Personalizzato 5">
      <a:dk1>
        <a:sysClr val="windowText" lastClr="000000"/>
      </a:dk1>
      <a:lt1>
        <a:sysClr val="window" lastClr="FFFFFF"/>
      </a:lt1>
      <a:dk2>
        <a:srgbClr val="000000"/>
      </a:dk2>
      <a:lt2>
        <a:srgbClr val="D4D4D6"/>
      </a:lt2>
      <a:accent1>
        <a:srgbClr val="FF0066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192</TotalTime>
  <Words>241</Words>
  <Application>Microsoft Office PowerPoint</Application>
  <PresentationFormat>Presentazione su schermo (4:3)</PresentationFormat>
  <Paragraphs>22</Paragraphs>
  <Slides>11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Loggia</vt:lpstr>
      <vt:lpstr>LICEO LINGUISTICO ROSMINI DI PALMA CAMPANIA 3°A</vt:lpstr>
      <vt:lpstr>Presentazione standard di PowerPoint</vt:lpstr>
      <vt:lpstr>Où se trouve cette ville</vt:lpstr>
      <vt:lpstr>Pourquoi les touristes visitent paris? </vt:lpstr>
      <vt:lpstr>LA TOUR EIFFEL</vt:lpstr>
      <vt:lpstr>Presentazione standard di PowerPoint</vt:lpstr>
      <vt:lpstr>PARC DISNEYLAND</vt:lpstr>
      <vt:lpstr>LA SEMAINE DE LA MODE</vt:lpstr>
      <vt:lpstr>Est-ce que si j’ai faim?</vt:lpstr>
      <vt:lpstr>ET SI JE NE VEUX PAS MANGER LES ESCARGOTS?</vt:lpstr>
      <vt:lpstr>CE TRAVAIL EST FINI!</vt:lpstr>
    </vt:vector>
  </TitlesOfParts>
  <Company>Administrator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LICEO LINGUISTICO ROSMINI DI PALMA CAMPANIA 3°A</dc:title>
  <dc:creator>Administrator</dc:creator>
  <cp:lastModifiedBy>stella sorrentino</cp:lastModifiedBy>
  <cp:revision>21</cp:revision>
  <dcterms:created xsi:type="dcterms:W3CDTF">2016-10-08T14:41:17Z</dcterms:created>
  <dcterms:modified xsi:type="dcterms:W3CDTF">2016-10-17T17:28:31Z</dcterms:modified>
</cp:coreProperties>
</file>